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6"/>
  </p:notesMasterIdLst>
  <p:sldIdLst>
    <p:sldId id="256" r:id="rId2"/>
    <p:sldId id="319" r:id="rId3"/>
    <p:sldId id="359" r:id="rId4"/>
    <p:sldId id="737" r:id="rId5"/>
    <p:sldId id="495" r:id="rId6"/>
    <p:sldId id="536" r:id="rId7"/>
    <p:sldId id="537" r:id="rId8"/>
    <p:sldId id="538" r:id="rId9"/>
    <p:sldId id="740" r:id="rId10"/>
    <p:sldId id="741" r:id="rId11"/>
    <p:sldId id="742" r:id="rId12"/>
    <p:sldId id="743" r:id="rId13"/>
    <p:sldId id="738" r:id="rId14"/>
    <p:sldId id="744" r:id="rId15"/>
    <p:sldId id="739" r:id="rId16"/>
    <p:sldId id="746" r:id="rId17"/>
    <p:sldId id="747" r:id="rId18"/>
    <p:sldId id="748" r:id="rId19"/>
    <p:sldId id="749" r:id="rId20"/>
    <p:sldId id="750" r:id="rId21"/>
    <p:sldId id="751" r:id="rId22"/>
    <p:sldId id="346" r:id="rId23"/>
    <p:sldId id="357" r:id="rId24"/>
    <p:sldId id="34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EF790-4639-4651-8D1F-EBEF3945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CA0B3-80EC-4BA9-A791-B1D7D58A8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programming languages, there's a way to keep member variables hidden from the outside world</a:t>
            </a:r>
          </a:p>
          <a:p>
            <a:r>
              <a:rPr lang="en-US" dirty="0"/>
              <a:t>Java, C++, and C#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 keyword to mark member variables (and methods) as inaccessible from outside of the class</a:t>
            </a:r>
          </a:p>
          <a:p>
            <a:r>
              <a:rPr lang="en-US" dirty="0"/>
              <a:t>Such variables can only be affected from the outside by methods</a:t>
            </a:r>
          </a:p>
        </p:txBody>
      </p:sp>
    </p:spTree>
    <p:extLst>
      <p:ext uri="{BB962C8B-B14F-4D97-AF65-F5344CB8AC3E}">
        <p14:creationId xmlns:p14="http://schemas.microsoft.com/office/powerpoint/2010/main" val="285582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143B-3E2D-4FB1-BEBB-9B0E59BFF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data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8A630-A16D-435A-8FEE-C112CDB04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Python doesn't have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 keyword</a:t>
            </a:r>
          </a:p>
          <a:p>
            <a:r>
              <a:rPr lang="en-US" dirty="0"/>
              <a:t>Instead, it uses a naming convention to hide variables</a:t>
            </a:r>
          </a:p>
          <a:p>
            <a:r>
              <a:rPr lang="en-US" dirty="0"/>
              <a:t>All member variables that you want to be hidden should have names that start with double underscore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)</a:t>
            </a:r>
          </a:p>
          <a:p>
            <a:r>
              <a:rPr lang="en-US" dirty="0"/>
              <a:t>Such variables cannot be accessed directly</a:t>
            </a:r>
          </a:p>
          <a:p>
            <a:r>
              <a:rPr lang="en-US" dirty="0"/>
              <a:t>I didn't talks about data hiding before because:</a:t>
            </a:r>
          </a:p>
          <a:p>
            <a:pPr lvl="1"/>
            <a:r>
              <a:rPr lang="en-US" dirty="0"/>
              <a:t>Hiding variables in Python this way is not as universal as in languages like Java</a:t>
            </a:r>
          </a:p>
          <a:p>
            <a:pPr lvl="1"/>
            <a:r>
              <a:rPr lang="en-US" dirty="0"/>
              <a:t>It makes stuff ugly to read</a:t>
            </a:r>
          </a:p>
          <a:p>
            <a:pPr lvl="1"/>
            <a:r>
              <a:rPr lang="en-US" dirty="0"/>
              <a:t>It adds another layer of confusion</a:t>
            </a:r>
          </a:p>
          <a:p>
            <a:r>
              <a:rPr lang="en-US" dirty="0"/>
              <a:t>If you're serious about writing object-oriented Python, you should still do it</a:t>
            </a:r>
          </a:p>
        </p:txBody>
      </p:sp>
    </p:spTree>
    <p:extLst>
      <p:ext uri="{BB962C8B-B14F-4D97-AF65-F5344CB8AC3E}">
        <p14:creationId xmlns:p14="http://schemas.microsoft.com/office/powerpoint/2010/main" val="39181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285A-DB34-4515-9190-F80A24BA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E67CB-133F-4F00-9721-B66145C07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5870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Here's part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class from before, with appropriate hiding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BF397F-DBFE-4177-8C19-18B6B9BF5550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3886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name, radius, mass, distance):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self.__radius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radius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self.__mass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mass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self.__distance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distance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self.__name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name):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self.__name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</p:txBody>
      </p:sp>
    </p:spTree>
    <p:extLst>
      <p:ext uri="{BB962C8B-B14F-4D97-AF65-F5344CB8AC3E}">
        <p14:creationId xmlns:p14="http://schemas.microsoft.com/office/powerpoint/2010/main" val="219052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E4E09-5DFB-40A1-86C1-E72E0511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System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8790E-4E5F-4DAD-B340-E41C942958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66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6C483-F0D8-4302-81BD-AA464C4D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animate a solar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34892-5AD6-4AB9-86D0-0C0789A3B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already have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class, but we need to add:</a:t>
            </a:r>
          </a:p>
          <a:p>
            <a:pPr lvl="1"/>
            <a:r>
              <a:rPr lang="en-US" i="1" dirty="0"/>
              <a:t>x</a:t>
            </a:r>
            <a:r>
              <a:rPr lang="en-US" dirty="0"/>
              <a:t> location</a:t>
            </a:r>
          </a:p>
          <a:p>
            <a:pPr lvl="1"/>
            <a:r>
              <a:rPr lang="en-US" i="1" dirty="0"/>
              <a:t>y</a:t>
            </a:r>
            <a:r>
              <a:rPr lang="en-US" dirty="0"/>
              <a:t> location</a:t>
            </a:r>
          </a:p>
          <a:p>
            <a:pPr lvl="1"/>
            <a:r>
              <a:rPr lang="en-US" i="1" dirty="0"/>
              <a:t>x</a:t>
            </a:r>
            <a:r>
              <a:rPr lang="en-US" dirty="0"/>
              <a:t> velocity</a:t>
            </a:r>
          </a:p>
          <a:p>
            <a:pPr lvl="1"/>
            <a:r>
              <a:rPr lang="en-US" i="1" dirty="0"/>
              <a:t>y</a:t>
            </a:r>
            <a:r>
              <a:rPr lang="en-US" dirty="0"/>
              <a:t> velocity</a:t>
            </a:r>
          </a:p>
          <a:p>
            <a:pPr lvl="1"/>
            <a:r>
              <a:rPr lang="en-US" dirty="0"/>
              <a:t>Color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turtle</a:t>
            </a:r>
            <a:r>
              <a:rPr lang="en-US" dirty="0"/>
              <a:t> object to draw the planet</a:t>
            </a:r>
          </a:p>
        </p:txBody>
      </p:sp>
    </p:spTree>
    <p:extLst>
      <p:ext uri="{BB962C8B-B14F-4D97-AF65-F5344CB8AC3E}">
        <p14:creationId xmlns:p14="http://schemas.microsoft.com/office/powerpoint/2010/main" val="333635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F10B8-FA45-4B23-9D3E-542712E46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constructor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901142C-5FF3-4E9D-93CA-F2BA4FA32FCD}"/>
              </a:ext>
            </a:extLst>
          </p:cNvPr>
          <p:cNvSpPr txBox="1">
            <a:spLocks/>
          </p:cNvSpPr>
          <p:nvPr/>
        </p:nvSpPr>
        <p:spPr>
          <a:xfrm>
            <a:off x="381000" y="1676400"/>
            <a:ext cx="11430000" cy="480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Planet:</a:t>
            </a:r>
          </a:p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name, radius, mass, distance,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xVelocity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yVelocity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color):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self.radius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radius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self.mass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mass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self.distance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distance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distance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self.xVelocity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xVelocity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self.yVelocity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yVelocity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self.color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color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turtle stuff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self.turtle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turtle.Turtle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self.turtle.color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self.color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self.turtle.shape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'circle'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self.turtle.up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self.turtle.goto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self.turtle.down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09608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F10B8-FA45-4B23-9D3E-542712E46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methods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901142C-5FF3-4E9D-93CA-F2BA4FA32FCD}"/>
              </a:ext>
            </a:extLst>
          </p:cNvPr>
          <p:cNvSpPr txBox="1">
            <a:spLocks/>
          </p:cNvSpPr>
          <p:nvPr/>
        </p:nvSpPr>
        <p:spPr>
          <a:xfrm>
            <a:off x="6314440" y="1676400"/>
            <a:ext cx="5486400" cy="480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getYVelocity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self.yVelocity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setXVelocity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xVelocity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setYVelocity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yVelocity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moveTo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x, y):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self.turtle.goto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B59F667-AC36-4F78-9A46-D03CF0EF458F}"/>
              </a:ext>
            </a:extLst>
          </p:cNvPr>
          <p:cNvSpPr txBox="1">
            <a:spLocks/>
          </p:cNvSpPr>
          <p:nvPr/>
        </p:nvSpPr>
        <p:spPr>
          <a:xfrm>
            <a:off x="381000" y="1676400"/>
            <a:ext cx="5486400" cy="480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self.name</a:t>
            </a: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getXVelocity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self.xVelocity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9841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D6F7-CDB0-4A67-9F0A-DDCB8553B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Sun</a:t>
            </a:r>
            <a:r>
              <a:rPr lang="en-US" dirty="0"/>
              <a:t> class as well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791C46A-E8FF-4396-A802-206E3F9723C1}"/>
              </a:ext>
            </a:extLst>
          </p:cNvPr>
          <p:cNvSpPr txBox="1">
            <a:spLocks/>
          </p:cNvSpPr>
          <p:nvPr/>
        </p:nvSpPr>
        <p:spPr>
          <a:xfrm>
            <a:off x="457200" y="1676400"/>
            <a:ext cx="5410200" cy="480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Sun: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radius, mass):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self.radius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radius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mass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turtle stuff        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self.turtle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turtle.Turtle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self.turtle.color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'yellow'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self.turtle.shape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'circle'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8BBED1E-B538-4A39-ADE6-5D114002AFA5}"/>
              </a:ext>
            </a:extLst>
          </p:cNvPr>
          <p:cNvSpPr txBox="1">
            <a:spLocks/>
          </p:cNvSpPr>
          <p:nvPr/>
        </p:nvSpPr>
        <p:spPr>
          <a:xfrm>
            <a:off x="6324600" y="1676400"/>
            <a:ext cx="5410200" cy="480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getMass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self.mass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getY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self.y</a:t>
            </a:r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8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1B17A-2B6F-4B98-8208-EFEB8835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SolarSystem</a:t>
            </a:r>
            <a:r>
              <a:rPr lang="en-US" dirty="0"/>
              <a:t>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972D8-9482-47C2-AD01-9C4BB0EF2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SolarSystem</a:t>
            </a:r>
            <a:r>
              <a:rPr lang="en-US" dirty="0"/>
              <a:t> class will hold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Sun</a:t>
            </a:r>
            <a:r>
              <a:rPr lang="en-US" dirty="0"/>
              <a:t> object and a 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objects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2D1B753-5327-4C48-A4F7-278C119BA2E1}"/>
              </a:ext>
            </a:extLst>
          </p:cNvPr>
          <p:cNvSpPr txBox="1">
            <a:spLocks/>
          </p:cNvSpPr>
          <p:nvPr/>
        </p:nvSpPr>
        <p:spPr>
          <a:xfrm>
            <a:off x="381000" y="2971800"/>
            <a:ext cx="11430000" cy="3505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SolarSystem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width, height):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self.sun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None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self.planets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screen 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turtle.Screen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screen.setworldcoordinates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(-width/2.0, -height/2.0, width/2.0, height/2.0)</a:t>
            </a: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setSun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sun):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self.sun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sun</a:t>
            </a:r>
          </a:p>
          <a:p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addPlanet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planet):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self.planets.append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(planet)</a:t>
            </a:r>
          </a:p>
        </p:txBody>
      </p:sp>
    </p:spTree>
    <p:extLst>
      <p:ext uri="{BB962C8B-B14F-4D97-AF65-F5344CB8AC3E}">
        <p14:creationId xmlns:p14="http://schemas.microsoft.com/office/powerpoint/2010/main" val="320413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D460-2F26-4E78-9486-374FC24BB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the planets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C378C-57AA-4711-880C-B8FD682B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0442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most important method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SolarSystem</a:t>
            </a:r>
            <a:r>
              <a:rPr lang="en-US" dirty="0"/>
              <a:t> uses simplified (but still confusing) physics to move the planets around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EAAC63-964A-4F12-A5B5-54A90FF6E0B4}"/>
              </a:ext>
            </a:extLst>
          </p:cNvPr>
          <p:cNvSpPr txBox="1">
            <a:spLocks/>
          </p:cNvSpPr>
          <p:nvPr/>
        </p:nvSpPr>
        <p:spPr>
          <a:xfrm>
            <a:off x="381000" y="2819400"/>
            <a:ext cx="11430000" cy="3883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def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movePlanets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G = .1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fake gravitational constant (real one is smaller)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time = .001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time in seconds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self.planets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planet.moveTo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planet.getX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time *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planet.getXVelocity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planet.getY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time *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planet.getYVelocity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deltaX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self.sun.getX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-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planet.getX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self.sun.getY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-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planet.getY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distance 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deltaX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 +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accelerationX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 *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self.sun.getMass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*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deltaX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/distance**3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accelerationY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 *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self.sun.getMass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*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/distance**3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planet.setXVelocity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planet.getXVelocity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time *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accelerationX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planet.setYVelocity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planet.getYVelocity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time *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accelerationY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3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Objects</a:t>
            </a:r>
          </a:p>
          <a:p>
            <a:r>
              <a:rPr lang="en-US" dirty="0"/>
              <a:t>Classes</a:t>
            </a:r>
          </a:p>
          <a:p>
            <a:pPr lvl="1"/>
            <a:r>
              <a:rPr lang="en-US" dirty="0"/>
              <a:t>Constructors</a:t>
            </a:r>
          </a:p>
          <a:p>
            <a:pPr lvl="1"/>
            <a:r>
              <a:rPr lang="en-US" dirty="0"/>
              <a:t>Accessors</a:t>
            </a:r>
          </a:p>
          <a:p>
            <a:pPr lvl="1"/>
            <a:r>
              <a:rPr lang="en-US" dirty="0"/>
              <a:t>Mutators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2C401-ADDC-4747-84E0-C4D265E0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that uses these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E4B25-48E6-4FB9-8D72-6CAD7816C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6538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can create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SolarSystem</a:t>
            </a:r>
            <a:r>
              <a:rPr lang="en-US" dirty="0"/>
              <a:t>,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Sun</a:t>
            </a:r>
            <a:r>
              <a:rPr lang="en-US" dirty="0"/>
              <a:t>, and four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objects, and make them work</a:t>
            </a:r>
          </a:p>
          <a:p>
            <a:r>
              <a:rPr lang="en-US" dirty="0"/>
              <a:t>Note that these values for radius, mass, distance, and velocities are chosen to look okay and have nothing to do with reality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51EE6C2-546A-448A-9506-812C4C59118D}"/>
              </a:ext>
            </a:extLst>
          </p:cNvPr>
          <p:cNvSpPr txBox="1">
            <a:spLocks/>
          </p:cNvSpPr>
          <p:nvPr/>
        </p:nvSpPr>
        <p:spPr>
          <a:xfrm>
            <a:off x="381000" y="3429000"/>
            <a:ext cx="11430000" cy="32735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solarSystem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SolarSystem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(2, 2)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sun = Sun(5000, 10)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solarSystem.setSun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(sun)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solarSystem.addPlanet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(Planet(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'Mercury'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19.5, 1000, .25, 0, 2,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'blue'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solarSystem.addPlanet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(Planet(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'Earth'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47.5, 5000, 0.3, 0, 2,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'green'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solarSystem.addPlanet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(Planet(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'Mars'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50, 9000, 0.5, 0, 1.63,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'red'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solarSystem.addPlanet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(Planet(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'Jupiter'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100, 49000, 0.7, 0, 1,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'black'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steps = 2000</a:t>
            </a:r>
          </a:p>
          <a:p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step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(steps):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solarSystem.movePlanets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7914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60FE-8C2A-483F-BEE1-3DD7FB22B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9B32E-0E91-4537-9ABF-4D0B1D2CE5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5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time for Assignment 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Finish </a:t>
            </a:r>
            <a:r>
              <a:rPr lang="en-US" dirty="0"/>
              <a:t>Assignment 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8D9D-89DD-484B-A297-5A54B45F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B76FD-1220-4E99-9053-D0B578F36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Examples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6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write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/>
              <a:t> class</a:t>
            </a:r>
          </a:p>
          <a:p>
            <a:r>
              <a:rPr lang="en-US" dirty="0"/>
              <a:t>Instance variables:</a:t>
            </a:r>
          </a:p>
          <a:p>
            <a:pPr lvl="1"/>
            <a:r>
              <a:rPr lang="en-US" dirty="0"/>
              <a:t>First Name</a:t>
            </a:r>
          </a:p>
          <a:p>
            <a:pPr lvl="1"/>
            <a:r>
              <a:rPr lang="en-US" dirty="0"/>
              <a:t>Last Name</a:t>
            </a:r>
          </a:p>
          <a:p>
            <a:pPr lvl="1"/>
            <a:r>
              <a:rPr lang="en-US" dirty="0"/>
              <a:t>GPA</a:t>
            </a:r>
          </a:p>
          <a:p>
            <a:pPr lvl="1"/>
            <a:r>
              <a:rPr lang="en-US" dirty="0"/>
              <a:t>ID</a:t>
            </a:r>
          </a:p>
          <a:p>
            <a:r>
              <a:rPr lang="en-US" dirty="0"/>
              <a:t>We need accessors for all of the instance variables</a:t>
            </a:r>
          </a:p>
          <a:p>
            <a:r>
              <a:rPr lang="en-US" dirty="0"/>
              <a:t>And </a:t>
            </a:r>
            <a:r>
              <a:rPr lang="en-US" dirty="0" err="1"/>
              <a:t>mutators</a:t>
            </a:r>
            <a:r>
              <a:rPr lang="en-US" dirty="0"/>
              <a:t> for GPA</a:t>
            </a:r>
          </a:p>
        </p:txBody>
      </p:sp>
    </p:spTree>
    <p:extLst>
      <p:ext uri="{BB962C8B-B14F-4D97-AF65-F5344CB8AC3E}">
        <p14:creationId xmlns:p14="http://schemas.microsoft.com/office/powerpoint/2010/main" val="284373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special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has other special methods</a:t>
            </a:r>
          </a:p>
          <a:p>
            <a:r>
              <a:rPr lang="en-US" dirty="0"/>
              <a:t>Some are useful if your class is designed to hold a collection of things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 method retrieves an item based on the index specified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 method returns the number of items in the collection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__contains__</a:t>
            </a:r>
            <a:r>
              <a:rPr lang="en-US" dirty="0"/>
              <a:t> method says whether or not an element is in your collection</a:t>
            </a:r>
          </a:p>
        </p:txBody>
      </p:sp>
    </p:spTree>
    <p:extLst>
      <p:ext uri="{BB962C8B-B14F-4D97-AF65-F5344CB8AC3E}">
        <p14:creationId xmlns:p14="http://schemas.microsoft.com/office/powerpoint/2010/main" val="360414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Sentence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Let's make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Sentence</a:t>
            </a:r>
            <a:r>
              <a:rPr lang="en-US" dirty="0"/>
              <a:t> class</a:t>
            </a:r>
          </a:p>
          <a:p>
            <a:r>
              <a:rPr lang="en-US" dirty="0"/>
              <a:t>Its constructor</a:t>
            </a:r>
          </a:p>
          <a:p>
            <a:pPr lvl="1"/>
            <a:r>
              <a:rPr lang="en-US" dirty="0"/>
              <a:t>Takes a string</a:t>
            </a:r>
          </a:p>
          <a:p>
            <a:pPr lvl="1"/>
            <a:r>
              <a:rPr lang="en-US" dirty="0"/>
              <a:t>Splits that string on spaces to make a list of strings</a:t>
            </a:r>
          </a:p>
          <a:p>
            <a:pPr lvl="1"/>
            <a:r>
              <a:rPr lang="en-US" dirty="0"/>
              <a:t>Stores that list as its instance variable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 method should return the specified words in the list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 method returns the number of words in the sentence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__contains__</a:t>
            </a:r>
            <a:r>
              <a:rPr lang="en-US" dirty="0"/>
              <a:t> method should say whether the list contains the string the user is looking 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9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409AA2-3F06-42EA-8E3F-67082EBD2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Data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B28AD-5D06-42A8-A3C6-57DF78C17F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46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4239</TotalTime>
  <Words>1317</Words>
  <Application>Microsoft Office PowerPoint</Application>
  <PresentationFormat>Widescreen</PresentationFormat>
  <Paragraphs>189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8</vt:lpstr>
      <vt:lpstr>Class Examples</vt:lpstr>
      <vt:lpstr>Student class</vt:lpstr>
      <vt:lpstr>More special methods</vt:lpstr>
      <vt:lpstr>Sentence class</vt:lpstr>
      <vt:lpstr>Hiding Data</vt:lpstr>
      <vt:lpstr>Encapsulation</vt:lpstr>
      <vt:lpstr>Hiding data in Python</vt:lpstr>
      <vt:lpstr>Hiding example</vt:lpstr>
      <vt:lpstr>Solar System</vt:lpstr>
      <vt:lpstr>Let's animate a solar system</vt:lpstr>
      <vt:lpstr>Updated Planet constructor</vt:lpstr>
      <vt:lpstr>Other Planet methods</vt:lpstr>
      <vt:lpstr>We need a Sun class as well</vt:lpstr>
      <vt:lpstr>SolarSystem class</vt:lpstr>
      <vt:lpstr>Moving the planets</vt:lpstr>
      <vt:lpstr>Code that uses these classes</vt:lpstr>
      <vt:lpstr>Quiz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530</cp:revision>
  <dcterms:created xsi:type="dcterms:W3CDTF">2009-01-11T21:03:04Z</dcterms:created>
  <dcterms:modified xsi:type="dcterms:W3CDTF">2023-11-08T21:05:06Z</dcterms:modified>
</cp:coreProperties>
</file>